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1D9-2AB3-4403-A9AA-962AD01348D1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BCE52-B67C-4BD7-916E-607B41284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055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1D9-2AB3-4403-A9AA-962AD01348D1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BCE52-B67C-4BD7-916E-607B41284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933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1D9-2AB3-4403-A9AA-962AD01348D1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BCE52-B67C-4BD7-916E-607B412848F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5427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1D9-2AB3-4403-A9AA-962AD01348D1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BCE52-B67C-4BD7-916E-607B41284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317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1D9-2AB3-4403-A9AA-962AD01348D1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BCE52-B67C-4BD7-916E-607B412848F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4874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1D9-2AB3-4403-A9AA-962AD01348D1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BCE52-B67C-4BD7-916E-607B41284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860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1D9-2AB3-4403-A9AA-962AD01348D1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BCE52-B67C-4BD7-916E-607B41284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919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1D9-2AB3-4403-A9AA-962AD01348D1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BCE52-B67C-4BD7-916E-607B41284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554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1D9-2AB3-4403-A9AA-962AD01348D1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BCE52-B67C-4BD7-916E-607B41284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118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1D9-2AB3-4403-A9AA-962AD01348D1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BCE52-B67C-4BD7-916E-607B41284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10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1D9-2AB3-4403-A9AA-962AD01348D1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BCE52-B67C-4BD7-916E-607B41284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16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1D9-2AB3-4403-A9AA-962AD01348D1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BCE52-B67C-4BD7-916E-607B41284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33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1D9-2AB3-4403-A9AA-962AD01348D1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BCE52-B67C-4BD7-916E-607B41284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88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1D9-2AB3-4403-A9AA-962AD01348D1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BCE52-B67C-4BD7-916E-607B41284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548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1D9-2AB3-4403-A9AA-962AD01348D1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BCE52-B67C-4BD7-916E-607B41284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4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BCE52-B67C-4BD7-916E-607B412848F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51D9-2AB3-4403-A9AA-962AD01348D1}" type="datetimeFigureOut">
              <a:rPr lang="ru-RU" smtClean="0"/>
              <a:t>29.01.2020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125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51D9-2AB3-4403-A9AA-962AD01348D1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64BCE52-B67C-4BD7-916E-607B41284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381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4531" y="1688123"/>
            <a:ext cx="9144000" cy="3140686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Консультация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для родителей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«Здоровый образ жизни в семье — залог здоровья ребенка»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30762" y="5222631"/>
            <a:ext cx="2921976" cy="1011114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anose="020B0603020102020204" pitchFamily="34" charset="0"/>
                <a:cs typeface="Estrangelo Edessa" panose="03080600000000000000" pitchFamily="66" charset="0"/>
              </a:rPr>
              <a:t>         Подготовили воспитатели группы «Цыплята» </a:t>
            </a:r>
          </a:p>
          <a:p>
            <a:pPr algn="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anose="020B0603020102020204" pitchFamily="34" charset="0"/>
                <a:cs typeface="Estrangelo Edessa" panose="03080600000000000000" pitchFamily="66" charset="0"/>
              </a:rPr>
              <a:t>                                                                                                     Абрамова Ю.А.</a:t>
            </a:r>
          </a:p>
          <a:p>
            <a:pPr algn="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anose="020B0603020102020204" pitchFamily="34" charset="0"/>
                <a:cs typeface="Estrangelo Edessa" panose="03080600000000000000" pitchFamily="66" charset="0"/>
              </a:rPr>
              <a:t>                                                                                                     Деменева К.А</a:t>
            </a:r>
            <a:r>
              <a:rPr lang="ru-RU" dirty="0" smtClean="0">
                <a:latin typeface="Franklin Gothic Medium" panose="020B0603020102020204" pitchFamily="34" charset="0"/>
                <a:cs typeface="Estrangelo Edessa" panose="03080600000000000000" pitchFamily="66" charset="0"/>
              </a:rPr>
              <a:t>.</a:t>
            </a:r>
            <a:endParaRPr lang="ru-RU" dirty="0">
              <a:latin typeface="Franklin Gothic Medium" panose="020B0603020102020204" pitchFamily="34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3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184" y="293689"/>
            <a:ext cx="8596668" cy="3880773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Формирование интереса к оздоровлению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800" dirty="0"/>
              <a:t>Чем раньше ребенок получит представление о строении тела человека, узнает о важности закаливания, движения, правильного питания, сна, тем раньше он будет приобщен к здоровому образу </a:t>
            </a:r>
            <a:r>
              <a:rPr lang="ru-RU" sz="2800" dirty="0" smtClean="0"/>
              <a:t>жизни.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2628901"/>
            <a:ext cx="6905625" cy="4229099"/>
          </a:xfrm>
          <a:prstGeom prst="rect">
            <a:avLst/>
          </a:prstGeom>
          <a:effectLst>
            <a:softEdge rad="368300"/>
          </a:effectLst>
        </p:spPr>
      </p:pic>
    </p:spTree>
    <p:extLst>
      <p:ext uri="{BB962C8B-B14F-4D97-AF65-F5344CB8AC3E}">
        <p14:creationId xmlns:p14="http://schemas.microsoft.com/office/powerpoint/2010/main" val="218496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3190875"/>
            <a:ext cx="5008476" cy="3492499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23825"/>
            <a:ext cx="8596668" cy="18065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549" y="438151"/>
            <a:ext cx="11477625" cy="325754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Помните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, здоровье ребенка в ваших руках!                      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        </a:t>
            </a:r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Здоровье ребенка превыше всего,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Богатство земли не заменит его.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Здоровье не купишь, никто не продаст,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Его берегите, как сердце, как глаз.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74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saturation sat="1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484" y="1811216"/>
            <a:ext cx="8139795" cy="4818184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30823"/>
            <a:ext cx="9943774" cy="172976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«Если хочешь воспитать своего ребенка здоровым, сам иди по пути здоровья, иначе его некуда будет вести!».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5696" y="3103527"/>
            <a:ext cx="8596668" cy="3975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822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191" y="2479954"/>
            <a:ext cx="7539564" cy="422030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46185"/>
            <a:ext cx="10049281" cy="5795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cs typeface="Estrangelo Edessa" panose="03080600000000000000" pitchFamily="66" charset="0"/>
              </a:rPr>
              <a:t>        Семья </a:t>
            </a:r>
            <a:r>
              <a:rPr lang="ru-RU" dirty="0">
                <a:cs typeface="Estrangelo Edessa" panose="03080600000000000000" pitchFamily="66" charset="0"/>
              </a:rPr>
              <a:t>– это основное звено, где формируются полезные привычки и отвергаются вредные. Первые впечатления у ребенка, связанные с выполнением определенного действия, черпаются из домашнего бытия. Ребенок видит, воспринимает, старается подражать и это действо у него закрепляется независимо от его неокрепшей воли</a:t>
            </a:r>
            <a:r>
              <a:rPr lang="ru-RU" dirty="0" smtClean="0">
                <a:cs typeface="Estrangelo Edessa" panose="03080600000000000000" pitchFamily="66" charset="0"/>
              </a:rPr>
              <a:t>. </a:t>
            </a:r>
            <a:r>
              <a:rPr lang="ru-RU" dirty="0">
                <a:cs typeface="Estrangelo Edessa" panose="03080600000000000000" pitchFamily="66" charset="0"/>
              </a:rPr>
              <a:t>Выработанные годами в семье привычки, </a:t>
            </a:r>
            <a:r>
              <a:rPr lang="ru-RU" dirty="0" smtClean="0">
                <a:cs typeface="Estrangelo Edessa" panose="03080600000000000000" pitchFamily="66" charset="0"/>
              </a:rPr>
              <a:t>традиции</a:t>
            </a:r>
            <a:r>
              <a:rPr lang="ru-RU" dirty="0">
                <a:cs typeface="Estrangelo Edessa" panose="03080600000000000000" pitchFamily="66" charset="0"/>
              </a:rPr>
              <a:t>, образ жизни</a:t>
            </a:r>
            <a:r>
              <a:rPr lang="ru-RU" dirty="0" smtClean="0">
                <a:cs typeface="Estrangelo Edessa" panose="03080600000000000000" pitchFamily="66" charset="0"/>
              </a:rPr>
              <a:t>, </a:t>
            </a:r>
            <a:r>
              <a:rPr lang="ru-RU" dirty="0">
                <a:cs typeface="Estrangelo Edessa" panose="03080600000000000000" pitchFamily="66" charset="0"/>
              </a:rPr>
              <a:t>отношение к своему здоровью </a:t>
            </a:r>
            <a:r>
              <a:rPr lang="ru-RU" dirty="0" smtClean="0">
                <a:cs typeface="Estrangelo Edessa" panose="03080600000000000000" pitchFamily="66" charset="0"/>
              </a:rPr>
              <a:t>переносятся </a:t>
            </a:r>
            <a:r>
              <a:rPr lang="ru-RU" dirty="0">
                <a:cs typeface="Estrangelo Edessa" panose="03080600000000000000" pitchFamily="66" charset="0"/>
              </a:rPr>
              <a:t>во взрослую жизнь </a:t>
            </a:r>
            <a:r>
              <a:rPr lang="ru-RU" dirty="0" smtClean="0">
                <a:cs typeface="Estrangelo Edessa" panose="03080600000000000000" pitchFamily="66" charset="0"/>
              </a:rPr>
              <a:t>во </a:t>
            </a:r>
            <a:r>
              <a:rPr lang="ru-RU" dirty="0">
                <a:cs typeface="Estrangelo Edessa" panose="03080600000000000000" pitchFamily="66" charset="0"/>
              </a:rPr>
              <a:t>вновь созданную семью. </a:t>
            </a:r>
            <a:r>
              <a:rPr lang="ru-RU" dirty="0" smtClean="0">
                <a:cs typeface="Estrangelo Edessa" panose="03080600000000000000" pitchFamily="66" charset="0"/>
              </a:rPr>
              <a:t>Поэтому </a:t>
            </a:r>
            <a:r>
              <a:rPr lang="ru-RU" dirty="0">
                <a:cs typeface="Estrangelo Edessa" panose="03080600000000000000" pitchFamily="66" charset="0"/>
              </a:rPr>
              <a:t>необходимо с самого </a:t>
            </a:r>
            <a:r>
              <a:rPr lang="ru-RU" dirty="0" smtClean="0">
                <a:cs typeface="Estrangelo Edessa" panose="03080600000000000000" pitchFamily="66" charset="0"/>
              </a:rPr>
              <a:t>раннего </a:t>
            </a:r>
            <a:r>
              <a:rPr lang="ru-RU" dirty="0">
                <a:cs typeface="Estrangelo Edessa" panose="03080600000000000000" pitchFamily="66" charset="0"/>
              </a:rPr>
              <a:t>возраста ценить, </a:t>
            </a:r>
            <a:r>
              <a:rPr lang="ru-RU" dirty="0" smtClean="0">
                <a:cs typeface="Estrangelo Edessa" panose="03080600000000000000" pitchFamily="66" charset="0"/>
              </a:rPr>
              <a:t>беречь </a:t>
            </a:r>
            <a:r>
              <a:rPr lang="ru-RU" dirty="0">
                <a:cs typeface="Estrangelo Edessa" panose="03080600000000000000" pitchFamily="66" charset="0"/>
              </a:rPr>
              <a:t>и укреплять здоровье, </a:t>
            </a:r>
            <a:r>
              <a:rPr lang="ru-RU" dirty="0" smtClean="0">
                <a:cs typeface="Estrangelo Edessa" panose="03080600000000000000" pitchFamily="66" charset="0"/>
              </a:rPr>
              <a:t>чтобы </a:t>
            </a:r>
            <a:r>
              <a:rPr lang="ru-RU" dirty="0">
                <a:cs typeface="Estrangelo Edessa" panose="03080600000000000000" pitchFamily="66" charset="0"/>
              </a:rPr>
              <a:t>личным примером </a:t>
            </a:r>
            <a:r>
              <a:rPr lang="ru-RU" dirty="0" smtClean="0">
                <a:cs typeface="Estrangelo Edessa" panose="03080600000000000000" pitchFamily="66" charset="0"/>
              </a:rPr>
              <a:t>демонстрировать </a:t>
            </a:r>
            <a:r>
              <a:rPr lang="ru-RU" dirty="0">
                <a:cs typeface="Estrangelo Edessa" panose="03080600000000000000" pitchFamily="66" charset="0"/>
              </a:rPr>
              <a:t>здоровый </a:t>
            </a:r>
            <a:r>
              <a:rPr lang="ru-RU" dirty="0" smtClean="0">
                <a:cs typeface="Estrangelo Edessa" panose="03080600000000000000" pitchFamily="66" charset="0"/>
              </a:rPr>
              <a:t>образ </a:t>
            </a:r>
            <a:r>
              <a:rPr lang="ru-RU" dirty="0">
                <a:cs typeface="Estrangelo Edessa" panose="03080600000000000000" pitchFamily="66" charset="0"/>
              </a:rPr>
              <a:t>жизни.</a:t>
            </a:r>
            <a:br>
              <a:rPr lang="ru-RU" dirty="0">
                <a:cs typeface="Estrangelo Edessa" panose="03080600000000000000" pitchFamily="66" charset="0"/>
              </a:rPr>
            </a:br>
            <a:endParaRPr lang="ru-RU" dirty="0"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08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057400"/>
            <a:ext cx="7772400" cy="4800600"/>
          </a:xfrm>
          <a:prstGeom prst="rect">
            <a:avLst/>
          </a:prstGeom>
          <a:effectLst>
            <a:softEdge rad="2413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309" y="3810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Понятие о здоровом образе жизни включает в себя много аспектов.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609" y="1579564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Пребывание на свежем воздухе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2400" b="1" i="1" dirty="0"/>
              <a:t> </a:t>
            </a:r>
            <a:r>
              <a:rPr lang="ru-RU" b="1" i="1" dirty="0"/>
              <a:t> </a:t>
            </a:r>
            <a:r>
              <a:rPr lang="ru-RU" dirty="0"/>
              <a:t>Прогулка является одним из существенных компонентов режима. Это наиболее эффективный вид отдыха, хорошо восстанавливает сниженные в процессе деятельности функциональные ресурсы организма, и в первую очередь – работоспособность. Пребывание на воздухе способствует повышению сопротивляемости организма и закаляет его. После  активной прогулки у ребенка всегда нормализуется аппетит и сон. Прогулка должна проводиться в любую погоду, за исключением особо неблагоприятных условий. При этом одежда и обувь должны соответствовать погоде и всем гигиеническим требованиям. Во время прогулки нельзя допускать, чтобы дети длительное время находились в однообразной позе, поэтому необходимо изменять их вид деятельности и место игры. Хорошо сочетать прогулки со спортивными и подвижными играми.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72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291904"/>
            <a:ext cx="5417648" cy="4835088"/>
          </a:xfrm>
          <a:prstGeom prst="rect">
            <a:avLst/>
          </a:prstGeom>
          <a:effectLst>
            <a:softEdge rad="5461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809" y="238125"/>
            <a:ext cx="8596668" cy="1320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2984" y="238125"/>
            <a:ext cx="8596668" cy="3880773"/>
          </a:xfrm>
        </p:spPr>
        <p:txBody>
          <a:bodyPr/>
          <a:lstStyle/>
          <a:p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Разнообразие питания.</a:t>
            </a:r>
            <a:r>
              <a:rPr lang="ru-RU" sz="2800" b="1" i="1" dirty="0"/>
              <a:t> </a:t>
            </a:r>
            <a:endParaRPr lang="ru-RU" sz="2800" b="1" i="1" dirty="0" smtClean="0"/>
          </a:p>
          <a:p>
            <a:pPr marL="0" indent="0">
              <a:buNone/>
            </a:pPr>
            <a:r>
              <a:rPr lang="ru-RU" sz="2400" dirty="0" smtClean="0"/>
              <a:t>В </a:t>
            </a:r>
            <a:r>
              <a:rPr lang="ru-RU" sz="2400" dirty="0"/>
              <a:t>рационе ребенка должны присутствовать овощи, фрукты, каши, молочные продукты.  При этом любое принуждение недопустимо. Необходимо включать в рацион продукты, богатые витаминами А, В, С и Д, минеральными солями (кальцием, фосфором, железом, магнием, медью), а также белком. Немаловажное значение имеет режим питания, то есть соблюдение определенных интервалов между приемами пищи.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98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3629024"/>
            <a:ext cx="5600700" cy="2962275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57201"/>
            <a:ext cx="8596668" cy="5584162"/>
          </a:xfrm>
        </p:spPr>
        <p:txBody>
          <a:bodyPr/>
          <a:lstStyle/>
          <a:p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Соблюдение личной гигиены. 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Ребенку необходимо усвоить все основные гигиенические навыки, понять их важность и привыкнуть систематически выполнять их правильно и быстро. Лучше всего подать личный пример (уход за зубами дважды в день, мытье рук, подмывание, купание, смена белья).</a:t>
            </a:r>
            <a:b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996333"/>
            <a:ext cx="3533775" cy="2733674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293611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33375"/>
            <a:ext cx="8596668" cy="5707987"/>
          </a:xfrm>
        </p:spPr>
        <p:txBody>
          <a:bodyPr/>
          <a:lstStyle/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Регулярное закаливание. 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/>
              <a:t>Необходимо  активно использовать </a:t>
            </a:r>
            <a:r>
              <a:rPr lang="ru-RU" sz="2000" dirty="0" smtClean="0"/>
              <a:t>целебные природные </a:t>
            </a:r>
            <a:r>
              <a:rPr lang="ru-RU" sz="2000" dirty="0"/>
              <a:t>факторы окружающей среды: чистую воду, ультрафиолетовые </a:t>
            </a:r>
            <a:r>
              <a:rPr lang="ru-RU" sz="2000" dirty="0" smtClean="0"/>
              <a:t>лучи </a:t>
            </a:r>
            <a:r>
              <a:rPr lang="ru-RU" sz="2000" dirty="0"/>
              <a:t>солнечного света, чистый воздух, фитонцидные свойства растений, так </a:t>
            </a:r>
            <a:r>
              <a:rPr lang="ru-RU" sz="2000" dirty="0" smtClean="0"/>
              <a:t>как </a:t>
            </a:r>
            <a:r>
              <a:rPr lang="ru-RU" sz="2000" dirty="0"/>
              <a:t>естественные силы природы представляют собой привычные  компоненты окружающей среды и необходимы для жизнедеятельности организма. </a:t>
            </a:r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175" y="2571750"/>
            <a:ext cx="6362700" cy="4212562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87" y="3074324"/>
            <a:ext cx="3148013" cy="3043238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240183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25" y="2624137"/>
            <a:ext cx="6019800" cy="4233863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559" y="369889"/>
            <a:ext cx="8596668" cy="3880773"/>
          </a:xfrm>
        </p:spPr>
        <p:txBody>
          <a:bodyPr/>
          <a:lstStyle/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Соблюдение режима дня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400" dirty="0"/>
              <a:t>Рациональный режим помогает работать всем органам также согласно режиму. Правильно организованный режим дня оптимально сочетает период бодрствования и сна детей в течение суток, удовлетворяет их потребности в пище, в деятельности, отдыхе, двигательной активности и др. Режим дисциплинирует детей, способствует формированию многих полезных навыков, приучает их к определенному ритму.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718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983837"/>
            <a:ext cx="5419725" cy="3657600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53075" y="266700"/>
            <a:ext cx="6321252" cy="3829049"/>
          </a:xfrm>
        </p:spPr>
        <p:txBody>
          <a:bodyPr>
            <a:normAutofit lnSpcReduction="10000"/>
          </a:bodyPr>
          <a:lstStyle/>
          <a:p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Спокойствие и любовь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i="1" dirty="0"/>
              <a:t> </a:t>
            </a:r>
            <a:r>
              <a:rPr lang="ru-RU" sz="2000" dirty="0"/>
              <a:t>Здесь можно выделить 2 аспекта: спокойствие должно царить в семье и сохраняться в детском саду.  Ребенку необходим спокойный, доброжелательный психологический климат в семье. Он должен знать, что дома его ждут и любят, тогда он сможет справиться с любой задачей. Что касается дошкольного учреждения, то поддержание мира и покоя обеспечивает в первую очередь воспитатель. Кроме того существует психолог, который помогает разрешить сложные ситуации.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10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</TotalTime>
  <Words>216</Words>
  <Application>Microsoft Office PowerPoint</Application>
  <PresentationFormat>Широкоэкранный</PresentationFormat>
  <Paragraphs>23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Estrangelo Edessa</vt:lpstr>
      <vt:lpstr>Franklin Gothic Medium</vt:lpstr>
      <vt:lpstr>Trebuchet MS</vt:lpstr>
      <vt:lpstr>Wingdings 3</vt:lpstr>
      <vt:lpstr>Аспект</vt:lpstr>
      <vt:lpstr>       Консультация для родителей  «Здоровый образ жизни в семье — залог здоровья ребенка»</vt:lpstr>
      <vt:lpstr>«Если хочешь воспитать своего ребенка здоровым, сам иди по пути здоровья, иначе его некуда будет вести!». </vt:lpstr>
      <vt:lpstr>Презентация PowerPoint</vt:lpstr>
      <vt:lpstr>Понятие о здоровом образе жизни включает в себя много аспектов.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Консультация для родителей  «Здоровый образ жизни в семье — залог здоровья ребенка»</dc:title>
  <dc:creator>Сашка</dc:creator>
  <cp:lastModifiedBy>Сашка</cp:lastModifiedBy>
  <cp:revision>7</cp:revision>
  <dcterms:created xsi:type="dcterms:W3CDTF">2020-01-29T18:26:34Z</dcterms:created>
  <dcterms:modified xsi:type="dcterms:W3CDTF">2020-01-29T19:33:36Z</dcterms:modified>
</cp:coreProperties>
</file>